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658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sldNum" idx="12"/>
          </p:nvPr>
        </p:nvSpPr>
        <p:spPr>
          <a:xfrm>
            <a:off x="388620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4"/>
          </p:nvPr>
        </p:nvSpPr>
        <p:spPr>
          <a:xfrm>
            <a:off x="388620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0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sldNum" idx="12"/>
          </p:nvPr>
        </p:nvSpPr>
        <p:spPr>
          <a:xfrm>
            <a:off x="388620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730250"/>
            <a:ext cx="48132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730250"/>
            <a:ext cx="4813300" cy="3609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2" y="730250"/>
            <a:ext cx="4816500" cy="3609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2"/>
          <p:cNvGrpSpPr/>
          <p:nvPr/>
        </p:nvGrpSpPr>
        <p:grpSpPr>
          <a:xfrm>
            <a:off x="-12700" y="1681162"/>
            <a:ext cx="9061450" cy="1728787"/>
            <a:chOff x="-8" y="1059"/>
            <a:chExt cx="5708" cy="1089"/>
          </a:xfrm>
        </p:grpSpPr>
        <p:sp>
          <p:nvSpPr>
            <p:cNvPr id="26" name="Google Shape;26;p2"/>
            <p:cNvSpPr/>
            <p:nvPr/>
          </p:nvSpPr>
          <p:spPr>
            <a:xfrm>
              <a:off x="0" y="2016"/>
              <a:ext cx="57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dk2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0" y="2148"/>
              <a:ext cx="57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folHlink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8" name="Google Shape;28;p2"/>
            <p:cNvGrpSpPr/>
            <p:nvPr/>
          </p:nvGrpSpPr>
          <p:grpSpPr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-8" y="1059"/>
                <a:ext cx="833" cy="990"/>
              </a:xfrm>
              <a:custGeom>
                <a:avLst/>
                <a:gdLst/>
                <a:ahLst/>
                <a:cxnLst/>
                <a:rect l="l" t="t" r="r" b="b"/>
                <a:pathLst>
                  <a:path w="833" h="990" extrusionOk="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lt1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-4" y="1194"/>
                <a:ext cx="698" cy="720"/>
              </a:xfrm>
              <a:custGeom>
                <a:avLst/>
                <a:gdLst/>
                <a:ahLst/>
                <a:cxnLst/>
                <a:rect l="l" t="t" r="r" b="b"/>
                <a:pathLst>
                  <a:path w="698" h="720" extrusionOk="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99" y="1212"/>
                <a:ext cx="493" cy="685"/>
              </a:xfrm>
              <a:custGeom>
                <a:avLst/>
                <a:gdLst/>
                <a:ahLst/>
                <a:cxnLst/>
                <a:rect l="l" t="t" r="r" b="b"/>
                <a:pathLst>
                  <a:path w="493" h="685" extrusionOk="0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lt1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83" y="1467"/>
                <a:ext cx="124" cy="173"/>
              </a:xfrm>
              <a:custGeom>
                <a:avLst/>
                <a:gdLst/>
                <a:ahLst/>
                <a:cxnLst/>
                <a:rect l="l" t="t" r="r" b="b"/>
                <a:pathLst>
                  <a:path w="124" h="173" extrusionOk="0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1219200" y="1905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1839912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dt" idx="10"/>
          </p:nvPr>
        </p:nvSpPr>
        <p:spPr>
          <a:xfrm>
            <a:off x="12128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ftr" idx="11"/>
          </p:nvPr>
        </p:nvSpPr>
        <p:spPr>
          <a:xfrm>
            <a:off x="3651250" y="623252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ldNum" idx="12"/>
          </p:nvPr>
        </p:nvSpPr>
        <p:spPr>
          <a:xfrm>
            <a:off x="70802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marL="1371600" lvl="2" indent="-30289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0289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wo objects on right" type="txAndTwoObj">
  <p:cSld name="TEXT_AND_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;p1"/>
          <p:cNvGrpSpPr/>
          <p:nvPr/>
        </p:nvGrpSpPr>
        <p:grpSpPr>
          <a:xfrm>
            <a:off x="-12700" y="93662"/>
            <a:ext cx="9061450" cy="1639887"/>
            <a:chOff x="-8" y="59"/>
            <a:chExt cx="5708" cy="1033"/>
          </a:xfrm>
        </p:grpSpPr>
        <p:sp>
          <p:nvSpPr>
            <p:cNvPr id="12" name="Google Shape;12;p1"/>
            <p:cNvSpPr/>
            <p:nvPr/>
          </p:nvSpPr>
          <p:spPr>
            <a:xfrm>
              <a:off x="0" y="960"/>
              <a:ext cx="57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dk2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0" y="1092"/>
              <a:ext cx="57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folHlink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" name="Google Shape;14;p1"/>
            <p:cNvGrpSpPr/>
            <p:nvPr/>
          </p:nvGrpSpPr>
          <p:grpSpPr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5" name="Google Shape;15;p1"/>
              <p:cNvSpPr/>
              <p:nvPr/>
            </p:nvSpPr>
            <p:spPr>
              <a:xfrm>
                <a:off x="-8" y="59"/>
                <a:ext cx="833" cy="990"/>
              </a:xfrm>
              <a:custGeom>
                <a:avLst/>
                <a:gdLst/>
                <a:ahLst/>
                <a:cxnLst/>
                <a:rect l="l" t="t" r="r" b="b"/>
                <a:pathLst>
                  <a:path w="833" h="990" extrusionOk="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lt1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-4" y="194"/>
                <a:ext cx="698" cy="720"/>
              </a:xfrm>
              <a:custGeom>
                <a:avLst/>
                <a:gdLst/>
                <a:ahLst/>
                <a:cxnLst/>
                <a:rect l="l" t="t" r="r" b="b"/>
                <a:pathLst>
                  <a:path w="698" h="720" extrusionOk="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99" y="212"/>
                <a:ext cx="493" cy="685"/>
              </a:xfrm>
              <a:custGeom>
                <a:avLst/>
                <a:gdLst/>
                <a:ahLst/>
                <a:cxnLst/>
                <a:rect l="l" t="t" r="r" b="b"/>
                <a:pathLst>
                  <a:path w="493" h="685" extrusionOk="0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lt1"/>
                  </a:gs>
                </a:gsLst>
                <a:path path="circle">
                  <a:fillToRect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283" y="467"/>
                <a:ext cx="124" cy="173"/>
              </a:xfrm>
              <a:custGeom>
                <a:avLst/>
                <a:gdLst/>
                <a:ahLst/>
                <a:cxnLst/>
                <a:rect l="l" t="t" r="r" b="b"/>
                <a:pathLst>
                  <a:path w="124" h="173" extrusionOk="0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ctrTitle"/>
          </p:nvPr>
        </p:nvSpPr>
        <p:spPr>
          <a:xfrm>
            <a:off x="1219200" y="1905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rgbClr val="CCFF33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DEODORANT KULLANILMALI AĞIR PARFÜMLERDEN KAÇINILMALIDIR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endParaRPr sz="3200" b="0" i="0" u="none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EL BAKIMI YAPILMALIDIR.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ÜNİFORMA TEMİZ VE ÜTÜLÜ OLMALIDIR.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SÖKÜK, YIRTIK, SOLMUŞ, LEKELİ, DÜĞMESİZ VB. OLMAMALIDIR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İSİM ARMALARI YAZILMIŞ OLMALIDIR.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RAHAT ÇALIŞMA İMKANI VEREN ÜNİFORMA GİYİLMELİDİR.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DAİMA YEDEK ÜNİFORMA BULUNDURULMALIDIR.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lang="en-US"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AYAK BAKIMI VE TEMİZLİĞİNE ÖZEN GÖSTERİLMELİDİR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lang="en-US"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AZ GÜNDE BİR KEZ YIKANMALIDIR.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lang="en-US"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AYAKTA MANTAR AŞIRI TERLEME VE KOKU OLURSA MUTLAKA TEDAVİ ETTİRİLMELİDİR. </a:t>
            </a:r>
            <a:endParaRPr/>
          </a:p>
        </p:txBody>
      </p:sp>
      <p:pic>
        <p:nvPicPr>
          <p:cNvPr id="126" name="Google Shape;126;p17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148262" y="2203450"/>
            <a:ext cx="3600600" cy="300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body" idx="4294967295"/>
          </p:nvPr>
        </p:nvSpPr>
        <p:spPr>
          <a:xfrm>
            <a:off x="0" y="1981200"/>
            <a:ext cx="6588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ÇORAPLAR HERGÜN DEĞİŞTİRİLMELİDİR.</a:t>
            </a:r>
            <a:endParaRPr/>
          </a:p>
          <a:p>
            <a:pPr marL="342900" marR="0" lvl="0" indent="-20955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</a:pPr>
            <a:endParaRPr sz="28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UYGUN VE RAHAT BİR AYAKKABI GİYİLMELİDİR. 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TERLİKLER DÜZENLİ OLARAK TEMİZLENMELİ VE BOYANMALIDIR.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YIRTIK VE SÖKÜK TERLİKLER KULLANILMAMALIDIR.</a:t>
            </a:r>
            <a:endParaRPr/>
          </a:p>
        </p:txBody>
      </p:sp>
      <p:pic>
        <p:nvPicPr>
          <p:cNvPr id="132" name="Google Shape;132;p18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788150" y="2205037"/>
            <a:ext cx="2355900" cy="28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5399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SAÇLAR DÜZENLİ VE TEMİZ OLMALIDIR.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BAŞKALARINA AİT TOKA, TARAK VE FIRÇA  KULLANILMAMALIDIR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SAÇ KILLARININ DÖKÜLMEMESİ VE DAĞINIK GÖZÜKMEMESİ İÇİN SAÇLAR BONE İÇERSİNE ALINMALIDIR.</a:t>
            </a:r>
            <a:endParaRPr/>
          </a:p>
        </p:txBody>
      </p:sp>
      <p:pic>
        <p:nvPicPr>
          <p:cNvPr id="138" name="Google Shape;138;p19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27762" y="1773237"/>
            <a:ext cx="2385900" cy="217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lang="en-US" sz="2400" b="0" i="0" u="none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MAKYAJ VE TAKILARA DİKKAT EDİLMELİDİR,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lang="en-US" sz="2400" b="0" i="0" u="none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MAKYAJ MALZEMELRİ AŞIRIYA KAÇMADAN KULLANILMALIDIR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lang="en-US" sz="2400" b="0" i="0" u="none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KÜNYE, YÜZÜK, HIZMA VB. ZİYNET EŞYALARI TAKILMAMALIDIR.</a:t>
            </a:r>
            <a:endParaRPr/>
          </a:p>
          <a:p>
            <a:pPr marL="3429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None/>
            </a:pPr>
            <a:endParaRPr sz="2400" b="0" i="0" u="none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mo"/>
              <a:ea typeface="Arimo"/>
              <a:cs typeface="Arimo"/>
              <a:sym typeface="Arimo"/>
            </a:endParaRPr>
          </a:p>
        </p:txBody>
      </p:sp>
      <p:pic>
        <p:nvPicPr>
          <p:cNvPr id="144" name="Google Shape;144;p20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64162" y="1916112"/>
            <a:ext cx="3292500" cy="34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VÜCUTTA AŞIRI TERLEME VAR İSE KÖTÜ KOKMAMAK İÇİN TERLEYEN KISIMLAR SABUNLU BEZ İLE SİLİNİP DURULANMALI VE KURULANMALIDIR.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TERLEMEYİ AZALTAN KREM VE DEODORANTLAR KULLANILMALIDIR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>
            <a:spLocks noGrp="1"/>
          </p:cNvSpPr>
          <p:nvPr>
            <p:ph type="title" idx="4294967295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1" i="0" u="sng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HİJYEN:</a:t>
            </a:r>
            <a:r>
              <a:rPr lang="en-US"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Bir sağlık bilimi olup, temel ilgi alanı sağlığın korunması ve sürdürülmesidir. </a:t>
            </a:r>
            <a:endParaRPr/>
          </a:p>
        </p:txBody>
      </p:sp>
      <p:pic>
        <p:nvPicPr>
          <p:cNvPr id="64" name="Google Shape;64;p7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64162" y="1989137"/>
            <a:ext cx="3384600" cy="299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>
            <a:spLocks noGrp="1"/>
          </p:cNvSpPr>
          <p:nvPr>
            <p:ph type="title" idx="4294967295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1" i="0" u="sng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r>
              <a:rPr lang="en-US"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kişilerin kendi sağlığını korudukları ve devam ettirdikleri  öz bakım uygulamalarıdır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800" b="0" i="0" u="none" strike="noStrike" cap="non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342900" marR="0" lvl="0" indent="-209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KİŞİSEL HİJYEN</a:t>
            </a:r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Kişisel temizlik, sağlıkla yakından ilgilidir. </a:t>
            </a:r>
            <a:endParaRPr/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Pek çok hastalık mikrobunun temiz olmayan kişilerde kolayca yerleştiği bilinmektedir. </a:t>
            </a:r>
            <a:endParaRPr/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Sağlığın korunması için düzenli bir şekilde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saç, vücut, ağız ve dişlerimizin temizlenmesi ve giyeceklerin sık yıkanması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gereklidir.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HİJYENİK UYGULAMALARIN AMAÇLARI</a:t>
            </a:r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Vücut salgılarının, atıklarının ve geçici mikroorganizmaların vücuttan uzaklaştırılması yoluyla temizliği sağlamak.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Bireyin rahatlamasını, dinlenmesini, gevşemesini ve kas gerilimini azaltmak.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Vücuttaki kötü kokuları (ter kokusu) gidermek.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 idx="4294967295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HİJYENİK UYGULAMALARIN AMAÇLARI</a:t>
            </a:r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Bireyin genel görünümünü olumlu hale getirmek, kendine olan güvenini arttırmak.</a:t>
            </a:r>
            <a:endParaRPr/>
          </a:p>
        </p:txBody>
      </p:sp>
      <p:pic>
        <p:nvPicPr>
          <p:cNvPr id="90" name="Google Shape;90;p11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76825" y="1773237"/>
            <a:ext cx="3598800" cy="453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 idx="4294967295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"/>
              <a:buNone/>
            </a:pPr>
            <a:r>
              <a:rPr lang="en-US" sz="4400" b="0" i="0" u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KİŞİSEL HİJYEN KURALLARI</a:t>
            </a:r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4294967295"/>
          </p:nvPr>
        </p:nvSpPr>
        <p:spPr>
          <a:xfrm>
            <a:off x="250825" y="1981200"/>
            <a:ext cx="4897500" cy="3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VÜCUT TEMİZLİĞİ YAPILMALIDIR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SIK SIK DUŞ ALINMALI BANYO YAPILMALIDIR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İÇ ÇAMAŞIRLAR SIKLIKLA DEĞİTİRİLMELİDİR</a:t>
            </a:r>
            <a:endParaRPr/>
          </a:p>
        </p:txBody>
      </p:sp>
      <p:pic>
        <p:nvPicPr>
          <p:cNvPr id="97" name="Google Shape;97;p1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 rot="-479985">
            <a:off x="4500613" y="2219338"/>
            <a:ext cx="4643285" cy="373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body" idx="4294967295"/>
          </p:nvPr>
        </p:nvSpPr>
        <p:spPr>
          <a:xfrm>
            <a:off x="250825" y="1981200"/>
            <a:ext cx="676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TIRNAKLAR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UZATILMAMALI,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MUNTAZAM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BİR ŞEKİLDE KESİLMELİDİR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KOYU RENK OJE KULLANILMAMALIDIR</a:t>
            </a:r>
            <a:endParaRPr/>
          </a:p>
        </p:txBody>
      </p:sp>
      <p:pic>
        <p:nvPicPr>
          <p:cNvPr id="103" name="Google Shape;103;p13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1484312"/>
            <a:ext cx="2538300" cy="22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title" idx="4294967295"/>
          </p:nvPr>
        </p:nvSpPr>
        <p:spPr>
          <a:xfrm>
            <a:off x="900112" y="-1143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13470" dir="2700000">
              <a:schemeClr val="lt2">
                <a:alpha val="49800"/>
              </a:schemeClr>
            </a:outerShdw>
          </a:effectLst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AĞIZ HİJYENİ</a:t>
            </a:r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body" idx="4294967295"/>
          </p:nvPr>
        </p:nvSpPr>
        <p:spPr>
          <a:xfrm>
            <a:off x="0" y="1700212"/>
            <a:ext cx="6372300" cy="51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AĞIZ VE DİŞ BAKIMI DÜZENLİ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   YAPILMALI AĞIZ İÇERiSİNDE VE DIŞINDA ÇIKAN YARALAR TEDAVİ ETTİRİLMELİDİR.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   ÇÜRÜK VB. DİŞLER HOŞ OLMAYAN NEFES KOKUSUNU GİDERMEK İÇİN TEDAVİ ETTİRİLMELİDİR.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endParaRPr sz="3200" b="0" i="0" u="none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mo"/>
              <a:ea typeface="Arimo"/>
              <a:cs typeface="Arimo"/>
              <a:sym typeface="Arimo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endParaRPr sz="3200" b="0" i="0" u="none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mo"/>
              <a:ea typeface="Arimo"/>
              <a:cs typeface="Arimo"/>
              <a:sym typeface="Arimo"/>
            </a:endParaRPr>
          </a:p>
        </p:txBody>
      </p:sp>
      <p:pic>
        <p:nvPicPr>
          <p:cNvPr id="110" name="Google Shape;110;p14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375400" y="404812"/>
            <a:ext cx="2768700" cy="38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ıvılcım">
  <a:themeElements>
    <a:clrScheme name="default">
      <a:dk1>
        <a:srgbClr val="DDDDDD"/>
      </a:dk1>
      <a:lt1>
        <a:srgbClr val="0000FF"/>
      </a:lt1>
      <a:dk2>
        <a:srgbClr val="00CCCC"/>
      </a:dk2>
      <a:lt2>
        <a:srgbClr val="000000"/>
      </a:lt2>
      <a:accent1>
        <a:srgbClr val="B2B2B2"/>
      </a:accent1>
      <a:accent2>
        <a:srgbClr val="FF9933"/>
      </a:accent2>
      <a:accent3>
        <a:srgbClr val="0000FF"/>
      </a:accent3>
      <a:accent4>
        <a:srgbClr val="B2B2B2"/>
      </a:accent4>
      <a:accent5>
        <a:srgbClr val="FF9933"/>
      </a:accent5>
      <a:accent6>
        <a:srgbClr val="0000FF"/>
      </a:accent6>
      <a:hlink>
        <a:srgbClr val="CC00CC"/>
      </a:hlink>
      <a:folHlink>
        <a:srgbClr val="99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PresentationFormat>Ekran Gösterisi (4:3)</PresentationFormat>
  <Paragraphs>53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Kıvılcım</vt:lpstr>
      <vt:lpstr>KİŞİSEL HİJYEN</vt:lpstr>
      <vt:lpstr>KİŞİSEL HİJYEN</vt:lpstr>
      <vt:lpstr>KİŞİSEL HİJYEN</vt:lpstr>
      <vt:lpstr>KİŞİSEL HİJYEN</vt:lpstr>
      <vt:lpstr>HİJYENİK UYGULAMALARIN AMAÇLARI</vt:lpstr>
      <vt:lpstr>HİJYENİK UYGULAMALARIN AMAÇLARI</vt:lpstr>
      <vt:lpstr>KİŞİSEL HİJYEN KURALLARI</vt:lpstr>
      <vt:lpstr>Slayt 8</vt:lpstr>
      <vt:lpstr>AĞIZ HİJYENİ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KİŞİSEL HİJYEN</dc:title>
  <dc:creator>YakupZARIC</dc:creator>
  <cp:lastModifiedBy>YakupZARIC</cp:lastModifiedBy>
  <cp:revision>1</cp:revision>
  <dcterms:modified xsi:type="dcterms:W3CDTF">2020-08-11T08:47:05Z</dcterms:modified>
</cp:coreProperties>
</file>